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7" r:id="rId2"/>
    <p:sldId id="268" r:id="rId3"/>
    <p:sldId id="269" r:id="rId4"/>
    <p:sldId id="270" r:id="rId5"/>
    <p:sldId id="271" r:id="rId6"/>
    <p:sldId id="266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02" userDrawn="1">
          <p15:clr>
            <a:srgbClr val="A4A3A4"/>
          </p15:clr>
        </p15:guide>
        <p15:guide id="3" pos="7378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orient="horz" pos="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DED"/>
    <a:srgbClr val="F9D5F7"/>
    <a:srgbClr val="D6F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0" autoAdjust="0"/>
    <p:restoredTop sz="94291" autoAdjust="0"/>
  </p:normalViewPr>
  <p:slideViewPr>
    <p:cSldViewPr snapToGrid="0">
      <p:cViewPr varScale="1">
        <p:scale>
          <a:sx n="159" d="100"/>
          <a:sy n="159" d="100"/>
        </p:scale>
        <p:origin x="168" y="240"/>
      </p:cViewPr>
      <p:guideLst>
        <p:guide pos="302"/>
        <p:guide pos="7378"/>
        <p:guide orient="horz" pos="4088"/>
        <p:guide orient="horz" pos="2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82" cy="496962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7" y="0"/>
            <a:ext cx="2946182" cy="496962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7D5E2D9F-E756-4996-9F0F-B87FB7803394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34" tIns="45217" rIns="90434" bIns="452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752"/>
            <a:ext cx="5438140" cy="3909641"/>
          </a:xfrm>
          <a:prstGeom prst="rect">
            <a:avLst/>
          </a:prstGeom>
        </p:spPr>
        <p:txBody>
          <a:bodyPr vert="horz" lIns="90434" tIns="45217" rIns="90434" bIns="4521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263"/>
            <a:ext cx="2946182" cy="496962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7" y="9431263"/>
            <a:ext cx="2946182" cy="496962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0F47726D-66D2-4217-9A93-D87C5E163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709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332A-02B9-4A19-A83F-19928EB9CCF4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3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D44AE-C86F-4AFD-9706-1038E7BBD243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87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B0143-886D-4136-AD8F-65C34BBB7D99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0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6CA9-7979-46DA-926A-601D2BD80801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14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59BC2-3E88-4BE4-BD08-CFBD20388C4B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97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46CF1-CFD8-4D2D-A40B-61CC5ECEA5C1}" type="datetime1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98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A91E-B2B1-4A44-8A06-043B1924628A}" type="datetime1">
              <a:rPr lang="ru-RU" smtClean="0"/>
              <a:t>24.07.2026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23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4101-92DA-4B90-A4E8-B59BAA485F51}" type="datetime1">
              <a:rPr lang="ru-RU" smtClean="0"/>
              <a:t>24.07.2026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26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F574-CAC5-4F4C-B1F9-28534FDF56E2}" type="datetime1">
              <a:rPr lang="ru-RU" smtClean="0"/>
              <a:t>24.07.2026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866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36F1B-9AE3-4DDC-867D-22DACC972390}" type="datetime1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12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63338-B28D-4849-BDE6-EF962781CA59}" type="datetime1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98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11CB4-4555-428E-A0AA-A7E694C2DC9C}" type="datetime1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A631F-7467-4C90-B3AB-F5E98E4CD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9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9B499A-C0E6-FB13-DA2C-814B6070A0B5}"/>
              </a:ext>
            </a:extLst>
          </p:cNvPr>
          <p:cNvSpPr/>
          <p:nvPr/>
        </p:nvSpPr>
        <p:spPr>
          <a:xfrm>
            <a:off x="7038089" y="24063"/>
            <a:ext cx="5153911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Слушания по отчету об исполнении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тарифной сметы и инвестиционной программы </a:t>
            </a:r>
          </a:p>
          <a:p>
            <a:pPr algn="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ТОО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«АНПЗ» по регулируемой услуге по </a:t>
            </a:r>
          </a:p>
          <a:p>
            <a:pPr algn="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предоставлению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подъездного пути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стоянки подвижного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состава </a:t>
            </a:r>
          </a:p>
          <a:p>
            <a:pPr algn="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1- полугодие 2026 года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74820C-051A-C136-C788-B60429AB2E5F}"/>
              </a:ext>
            </a:extLst>
          </p:cNvPr>
          <p:cNvSpPr/>
          <p:nvPr/>
        </p:nvSpPr>
        <p:spPr>
          <a:xfrm>
            <a:off x="4985792" y="6130468"/>
            <a:ext cx="22204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/год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9B499A-C0E6-FB13-DA2C-814B6070A0B5}"/>
              </a:ext>
            </a:extLst>
          </p:cNvPr>
          <p:cNvSpPr/>
          <p:nvPr/>
        </p:nvSpPr>
        <p:spPr>
          <a:xfrm>
            <a:off x="0" y="24063"/>
            <a:ext cx="60744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АМӨЗ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ЖШС-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нің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жылжымалы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құрамды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тұраққа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қою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кірме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жолдармен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реттеліп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көрсетілетін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жылды</a:t>
            </a:r>
            <a:r>
              <a:rPr lang="kk-K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ң 1-ші жартыжылдығына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арифтік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сметаның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инвестициялық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бағдарламаның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рындалуы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тыңдау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1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697859FD-36D9-E6E6-648C-2A44EE0867AA}"/>
              </a:ext>
            </a:extLst>
          </p:cNvPr>
          <p:cNvSpPr/>
          <p:nvPr/>
        </p:nvSpPr>
        <p:spPr>
          <a:xfrm>
            <a:off x="0" y="0"/>
            <a:ext cx="12192000" cy="689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E9A95-E07A-E658-A81E-6D1C6A0F8C56}"/>
              </a:ext>
            </a:extLst>
          </p:cNvPr>
          <p:cNvSpPr txBox="1"/>
          <p:nvPr/>
        </p:nvSpPr>
        <p:spPr>
          <a:xfrm>
            <a:off x="1123373" y="14921"/>
            <a:ext cx="107198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Жалпы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Общие сведения 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DDC7FF0-2630-A37C-449A-00519E370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7" y="10276"/>
            <a:ext cx="590296" cy="7870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A4D680-3718-779E-1548-370AF2310F24}"/>
              </a:ext>
            </a:extLst>
          </p:cNvPr>
          <p:cNvSpPr/>
          <p:nvPr/>
        </p:nvSpPr>
        <p:spPr>
          <a:xfrm>
            <a:off x="0" y="860838"/>
            <a:ext cx="12192000" cy="77232"/>
          </a:xfrm>
          <a:prstGeom prst="rect">
            <a:avLst/>
          </a:prstGeom>
          <a:solidFill>
            <a:srgbClr val="01B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860869"/>
              </p:ext>
            </p:extLst>
          </p:nvPr>
        </p:nvGraphicFramePr>
        <p:xfrm>
          <a:off x="579521" y="1386508"/>
          <a:ext cx="10958762" cy="3029080"/>
        </p:xfrm>
        <a:graphic>
          <a:graphicData uri="http://schemas.openxmlformats.org/drawingml/2006/table">
            <a:tbl>
              <a:tblPr/>
              <a:tblGrid>
                <a:gridCol w="2319939">
                  <a:extLst>
                    <a:ext uri="{9D8B030D-6E8A-4147-A177-3AD203B41FA5}">
                      <a16:colId xmlns:a16="http://schemas.microsoft.com/office/drawing/2014/main" val="1778155968"/>
                    </a:ext>
                  </a:extLst>
                </a:gridCol>
                <a:gridCol w="1692769">
                  <a:extLst>
                    <a:ext uri="{9D8B030D-6E8A-4147-A177-3AD203B41FA5}">
                      <a16:colId xmlns:a16="http://schemas.microsoft.com/office/drawing/2014/main" val="3416901339"/>
                    </a:ext>
                  </a:extLst>
                </a:gridCol>
                <a:gridCol w="1692769">
                  <a:extLst>
                    <a:ext uri="{9D8B030D-6E8A-4147-A177-3AD203B41FA5}">
                      <a16:colId xmlns:a16="http://schemas.microsoft.com/office/drawing/2014/main" val="3965564401"/>
                    </a:ext>
                  </a:extLst>
                </a:gridCol>
                <a:gridCol w="1321185">
                  <a:extLst>
                    <a:ext uri="{9D8B030D-6E8A-4147-A177-3AD203B41FA5}">
                      <a16:colId xmlns:a16="http://schemas.microsoft.com/office/drawing/2014/main" val="3739033168"/>
                    </a:ext>
                  </a:extLst>
                </a:gridCol>
                <a:gridCol w="1171766">
                  <a:extLst>
                    <a:ext uri="{9D8B030D-6E8A-4147-A177-3AD203B41FA5}">
                      <a16:colId xmlns:a16="http://schemas.microsoft.com/office/drawing/2014/main" val="2532034499"/>
                    </a:ext>
                  </a:extLst>
                </a:gridCol>
                <a:gridCol w="1171766">
                  <a:extLst>
                    <a:ext uri="{9D8B030D-6E8A-4147-A177-3AD203B41FA5}">
                      <a16:colId xmlns:a16="http://schemas.microsoft.com/office/drawing/2014/main" val="126125469"/>
                    </a:ext>
                  </a:extLst>
                </a:gridCol>
                <a:gridCol w="1588568">
                  <a:extLst>
                    <a:ext uri="{9D8B030D-6E8A-4147-A177-3AD203B41FA5}">
                      <a16:colId xmlns:a16="http://schemas.microsoft.com/office/drawing/2014/main" val="1178054949"/>
                    </a:ext>
                  </a:extLst>
                </a:gridCol>
              </a:tblGrid>
              <a:tr h="4884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Бекіткен орган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Утвержден органом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Бекітілген құжат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Утвержденный документ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Бұйрық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Приказ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Өлшем бірлігі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Единица измерения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Тариф/сумма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Тариф/сома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Бекітілген мерзімі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Период действия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Есеп беру кезеңі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Отчетный период 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077437"/>
                  </a:ext>
                </a:extLst>
              </a:tr>
              <a:tr h="52649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Табиғи монополияларды реттеу комитетінің Атырау облысы бойынша департаменті/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Департамент Комитета по регулированию естественных монополий по Атырауской области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№1-ОД от 08.01.2026ж.г.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(жылдық/годовой)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вагон/сағат ҚҚС-сыз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вагон/час без НДС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220,13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01.01.2026ж.г.-31.05.2026ж.г.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2026 ж. 1 жартыжылдығы/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полугодие 2026г.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840458"/>
                  </a:ext>
                </a:extLst>
              </a:tr>
              <a:tr h="5264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№17-ОД от 20.04.2026ж.г.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 жылға/на 5 лет)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347,74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01.0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.2026ж.г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.-31.05.2031ж.г.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104098"/>
                  </a:ext>
                </a:extLst>
              </a:tr>
              <a:tr h="14876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Табиғи монополияларды реттеу комитетінің Атырау облысы бойынша департаменті және Теміржол және су көлігі комитеті/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Департамент Комитета по регулированию естественных монополий по Атырауской области и Комитет железнодорожного и водного транспорта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Инвест. бағдарлама/программа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№7-ОД от 02.03.2026ж.г. ж/и №17 от 11.03.2026ж.г.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(5 жылға/на 5 лет)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мың. теңге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тыс. тенге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313 095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01.06.2026ж.г.-31.05.2031ж.г.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2026 ж. 1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жартыжылдығы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полугодие 2026г.</a:t>
                      </a:r>
                    </a:p>
                  </a:txBody>
                  <a:tcPr marL="5803" marR="5803" marT="5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029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653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697859FD-36D9-E6E6-648C-2A44EE0867AA}"/>
              </a:ext>
            </a:extLst>
          </p:cNvPr>
          <p:cNvSpPr/>
          <p:nvPr/>
        </p:nvSpPr>
        <p:spPr>
          <a:xfrm>
            <a:off x="0" y="0"/>
            <a:ext cx="12192000" cy="689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E9A95-E07A-E658-A81E-6D1C6A0F8C56}"/>
              </a:ext>
            </a:extLst>
          </p:cNvPr>
          <p:cNvSpPr txBox="1"/>
          <p:nvPr/>
        </p:nvSpPr>
        <p:spPr>
          <a:xfrm>
            <a:off x="1123373" y="14921"/>
            <a:ext cx="107198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Өндіріст</a:t>
            </a:r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ік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көрсеткіштер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Производственные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показатели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DDC7FF0-2630-A37C-449A-00519E370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7" y="10276"/>
            <a:ext cx="590296" cy="7870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A4D680-3718-779E-1548-370AF2310F24}"/>
              </a:ext>
            </a:extLst>
          </p:cNvPr>
          <p:cNvSpPr/>
          <p:nvPr/>
        </p:nvSpPr>
        <p:spPr>
          <a:xfrm>
            <a:off x="0" y="860838"/>
            <a:ext cx="12192000" cy="77232"/>
          </a:xfrm>
          <a:prstGeom prst="rect">
            <a:avLst/>
          </a:prstGeom>
          <a:solidFill>
            <a:srgbClr val="01B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46321"/>
              </p:ext>
            </p:extLst>
          </p:nvPr>
        </p:nvGraphicFramePr>
        <p:xfrm>
          <a:off x="3046598" y="1335499"/>
          <a:ext cx="6873375" cy="4223790"/>
        </p:xfrm>
        <a:graphic>
          <a:graphicData uri="http://schemas.openxmlformats.org/drawingml/2006/table">
            <a:tbl>
              <a:tblPr/>
              <a:tblGrid>
                <a:gridCol w="3612518">
                  <a:extLst>
                    <a:ext uri="{9D8B030D-6E8A-4147-A177-3AD203B41FA5}">
                      <a16:colId xmlns:a16="http://schemas.microsoft.com/office/drawing/2014/main" val="3106967056"/>
                    </a:ext>
                  </a:extLst>
                </a:gridCol>
                <a:gridCol w="3260857">
                  <a:extLst>
                    <a:ext uri="{9D8B030D-6E8A-4147-A177-3AD203B41FA5}">
                      <a16:colId xmlns:a16="http://schemas.microsoft.com/office/drawing/2014/main" val="2142874889"/>
                    </a:ext>
                  </a:extLst>
                </a:gridCol>
              </a:tblGrid>
              <a:tr h="6290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Атауы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Көрсеткіштер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675130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Өндірістік қуат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Производственная мощность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1 309 739 вагон-сағат/час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819372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Бекітілген көлем (12 ай)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Утвержденный объем (12 мес.)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685 312 вагон-сағат/час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427435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Нақты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көлем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(6 ай)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Фактический объем (6 мес.)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402 243 вагон-сағат/час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082306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Вагондар саны (6 ай)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Количество вагонов (6 мес.)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42 792 вагон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211426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вагонның орташа тұрағы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 стоянка 1 вагона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 сағат/часов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275386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Тұтынушылар саны (6 ай)</a:t>
                      </a:r>
                      <a:b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Количество потребителей (6 мес.)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тұтынушы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/потребителя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14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70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697859FD-36D9-E6E6-648C-2A44EE0867AA}"/>
              </a:ext>
            </a:extLst>
          </p:cNvPr>
          <p:cNvSpPr/>
          <p:nvPr/>
        </p:nvSpPr>
        <p:spPr>
          <a:xfrm>
            <a:off x="0" y="0"/>
            <a:ext cx="12192000" cy="689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E9A95-E07A-E658-A81E-6D1C6A0F8C56}"/>
              </a:ext>
            </a:extLst>
          </p:cNvPr>
          <p:cNvSpPr txBox="1"/>
          <p:nvPr/>
        </p:nvSpPr>
        <p:spPr>
          <a:xfrm>
            <a:off x="1123373" y="14921"/>
            <a:ext cx="107198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Тарифтік смета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Тарифная смета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DDC7FF0-2630-A37C-449A-00519E370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7" y="10276"/>
            <a:ext cx="590296" cy="7870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A4D680-3718-779E-1548-370AF2310F24}"/>
              </a:ext>
            </a:extLst>
          </p:cNvPr>
          <p:cNvSpPr/>
          <p:nvPr/>
        </p:nvSpPr>
        <p:spPr>
          <a:xfrm>
            <a:off x="0" y="860838"/>
            <a:ext cx="12192000" cy="77232"/>
          </a:xfrm>
          <a:prstGeom prst="rect">
            <a:avLst/>
          </a:prstGeom>
          <a:solidFill>
            <a:srgbClr val="01B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613830"/>
              </p:ext>
            </p:extLst>
          </p:nvPr>
        </p:nvGraphicFramePr>
        <p:xfrm>
          <a:off x="774573" y="1286829"/>
          <a:ext cx="10687410" cy="4626002"/>
        </p:xfrm>
        <a:graphic>
          <a:graphicData uri="http://schemas.openxmlformats.org/drawingml/2006/table">
            <a:tbl>
              <a:tblPr/>
              <a:tblGrid>
                <a:gridCol w="369186">
                  <a:extLst>
                    <a:ext uri="{9D8B030D-6E8A-4147-A177-3AD203B41FA5}">
                      <a16:colId xmlns:a16="http://schemas.microsoft.com/office/drawing/2014/main" val="1100489497"/>
                    </a:ext>
                  </a:extLst>
                </a:gridCol>
                <a:gridCol w="2159176">
                  <a:extLst>
                    <a:ext uri="{9D8B030D-6E8A-4147-A177-3AD203B41FA5}">
                      <a16:colId xmlns:a16="http://schemas.microsoft.com/office/drawing/2014/main" val="1739042391"/>
                    </a:ext>
                  </a:extLst>
                </a:gridCol>
                <a:gridCol w="1376187">
                  <a:extLst>
                    <a:ext uri="{9D8B030D-6E8A-4147-A177-3AD203B41FA5}">
                      <a16:colId xmlns:a16="http://schemas.microsoft.com/office/drawing/2014/main" val="4152361527"/>
                    </a:ext>
                  </a:extLst>
                </a:gridCol>
                <a:gridCol w="2284237">
                  <a:extLst>
                    <a:ext uri="{9D8B030D-6E8A-4147-A177-3AD203B41FA5}">
                      <a16:colId xmlns:a16="http://schemas.microsoft.com/office/drawing/2014/main" val="1905547823"/>
                    </a:ext>
                  </a:extLst>
                </a:gridCol>
                <a:gridCol w="2812874">
                  <a:extLst>
                    <a:ext uri="{9D8B030D-6E8A-4147-A177-3AD203B41FA5}">
                      <a16:colId xmlns:a16="http://schemas.microsoft.com/office/drawing/2014/main" val="1218824530"/>
                    </a:ext>
                  </a:extLst>
                </a:gridCol>
                <a:gridCol w="1685750">
                  <a:extLst>
                    <a:ext uri="{9D8B030D-6E8A-4147-A177-3AD203B41FA5}">
                      <a16:colId xmlns:a16="http://schemas.microsoft.com/office/drawing/2014/main" val="328673315"/>
                    </a:ext>
                  </a:extLst>
                </a:gridCol>
              </a:tblGrid>
              <a:tr h="1015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Көрсеткіштердің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атауы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показателей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Өлшем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бірлігі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Единица измерения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2026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жылға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бекітілген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тариф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Утвержденный тариф на 2026 год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ru-RU" sz="10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тарифт</a:t>
                      </a:r>
                      <a:r>
                        <a:rPr lang="kk-KZ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ің</a:t>
                      </a:r>
                      <a:r>
                        <a:rPr lang="kk-KZ" sz="105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қолданылу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мерзімі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период действия 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тарифа 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01.01.2026-31.05.2026)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Бекітілген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тариф, 12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айға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шығындар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Утвержденный тариф, затраты на 12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меc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ru-RU" sz="10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тарифт</a:t>
                      </a:r>
                      <a:r>
                        <a:rPr lang="kk-KZ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ің</a:t>
                      </a:r>
                      <a:r>
                        <a:rPr lang="kk-KZ" sz="105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қолданылу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мерзімі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период 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действия тарифа 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01.06.2026-31.05.2031)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Нақты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көрсеткіштер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Фактические показатели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(6 ай/мес. 2026ж.г.)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545545"/>
                  </a:ext>
                </a:extLst>
              </a:tr>
              <a:tr h="177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517954"/>
                  </a:ext>
                </a:extLst>
              </a:tr>
              <a:tr h="6276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Тауарларды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өндіру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және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қызметтерді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көрсету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шығындары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Затраты на производство товаров и предоставление услуг, всего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147 986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194 880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147 173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548611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Материалдық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шығындар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Материальные затраты, всего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тыс.теңге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42 331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16 036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20 347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161612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еңбек шығындары</a:t>
                      </a:r>
                      <a:b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Затраты на оплату труда, всего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ru-RU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тыс.теңге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88 707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99 911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86 948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31206"/>
                  </a:ext>
                </a:extLst>
              </a:tr>
              <a:tr h="156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Амортизация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60 393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31 271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261541"/>
                  </a:ext>
                </a:extLst>
              </a:tr>
              <a:tr h="156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Прочие затраты, всего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16 948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18 541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8 607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82061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Кезеңдік шығындар, барлығы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Расходы периода, всего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34 003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36 590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56 894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127735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шығындар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затрат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181 989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231 470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204 067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99254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IV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Пайда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Прибыль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-24 140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-32 150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-108 033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593102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табыс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доходов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мың/тыс.теңге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157 848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199 320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96 033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32063"/>
                  </a:ext>
                </a:extLst>
              </a:tr>
              <a:tr h="313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 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Көрсетілетін қызметтер көлемі</a:t>
                      </a:r>
                      <a:b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Объем предоставляемых услуг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вагоно-час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664 821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685 312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402 243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62267"/>
                  </a:ext>
                </a:extLst>
              </a:tr>
              <a:tr h="1569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VII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Тариф (ҚҚС-сыз/без НДС)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теңге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/вагон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-c</a:t>
                      </a:r>
                      <a:r>
                        <a:rPr lang="kk-KZ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ағ/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час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347,74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220,13 / 347,74</a:t>
                      </a:r>
                    </a:p>
                  </a:txBody>
                  <a:tcPr marL="3881" marR="3881" marT="3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887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073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697859FD-36D9-E6E6-648C-2A44EE0867AA}"/>
              </a:ext>
            </a:extLst>
          </p:cNvPr>
          <p:cNvSpPr/>
          <p:nvPr/>
        </p:nvSpPr>
        <p:spPr>
          <a:xfrm>
            <a:off x="0" y="0"/>
            <a:ext cx="12192000" cy="689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E9A95-E07A-E658-A81E-6D1C6A0F8C56}"/>
              </a:ext>
            </a:extLst>
          </p:cNvPr>
          <p:cNvSpPr txBox="1"/>
          <p:nvPr/>
        </p:nvSpPr>
        <p:spPr>
          <a:xfrm>
            <a:off x="1123373" y="76476"/>
            <a:ext cx="1071982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Инвестициалық бағдарлама </a:t>
            </a:r>
            <a:r>
              <a:rPr lang="kk-KZ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(қолданылу мерзімі 01</a:t>
            </a:r>
            <a:r>
              <a:rPr lang="ru-RU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.06.2026ж.-31.05.2031ж.</a:t>
            </a:r>
            <a:r>
              <a:rPr lang="kk-KZ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Инвестиционная программа </a:t>
            </a:r>
            <a:r>
              <a:rPr lang="ru-RU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(период действия с 01.06.2026г. 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 31.05.2031г.)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DDC7FF0-2630-A37C-449A-00519E370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7" y="10276"/>
            <a:ext cx="590296" cy="7870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A4D680-3718-779E-1548-370AF2310F24}"/>
              </a:ext>
            </a:extLst>
          </p:cNvPr>
          <p:cNvSpPr/>
          <p:nvPr/>
        </p:nvSpPr>
        <p:spPr>
          <a:xfrm>
            <a:off x="0" y="860838"/>
            <a:ext cx="12192000" cy="77232"/>
          </a:xfrm>
          <a:prstGeom prst="rect">
            <a:avLst/>
          </a:prstGeom>
          <a:solidFill>
            <a:srgbClr val="01B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692997"/>
              </p:ext>
            </p:extLst>
          </p:nvPr>
        </p:nvGraphicFramePr>
        <p:xfrm>
          <a:off x="920664" y="1001570"/>
          <a:ext cx="9997993" cy="5767814"/>
        </p:xfrm>
        <a:graphic>
          <a:graphicData uri="http://schemas.openxmlformats.org/drawingml/2006/table">
            <a:tbl>
              <a:tblPr/>
              <a:tblGrid>
                <a:gridCol w="345095">
                  <a:extLst>
                    <a:ext uri="{9D8B030D-6E8A-4147-A177-3AD203B41FA5}">
                      <a16:colId xmlns:a16="http://schemas.microsoft.com/office/drawing/2014/main" val="825262692"/>
                    </a:ext>
                  </a:extLst>
                </a:gridCol>
                <a:gridCol w="2328579">
                  <a:extLst>
                    <a:ext uri="{9D8B030D-6E8A-4147-A177-3AD203B41FA5}">
                      <a16:colId xmlns:a16="http://schemas.microsoft.com/office/drawing/2014/main" val="3205712146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3007753948"/>
                    </a:ext>
                  </a:extLst>
                </a:gridCol>
                <a:gridCol w="661737">
                  <a:extLst>
                    <a:ext uri="{9D8B030D-6E8A-4147-A177-3AD203B41FA5}">
                      <a16:colId xmlns:a16="http://schemas.microsoft.com/office/drawing/2014/main" val="1299342847"/>
                    </a:ext>
                  </a:extLst>
                </a:gridCol>
                <a:gridCol w="1108874">
                  <a:extLst>
                    <a:ext uri="{9D8B030D-6E8A-4147-A177-3AD203B41FA5}">
                      <a16:colId xmlns:a16="http://schemas.microsoft.com/office/drawing/2014/main" val="4097350662"/>
                    </a:ext>
                  </a:extLst>
                </a:gridCol>
                <a:gridCol w="1370381">
                  <a:extLst>
                    <a:ext uri="{9D8B030D-6E8A-4147-A177-3AD203B41FA5}">
                      <a16:colId xmlns:a16="http://schemas.microsoft.com/office/drawing/2014/main" val="3425196567"/>
                    </a:ext>
                  </a:extLst>
                </a:gridCol>
                <a:gridCol w="626308">
                  <a:extLst>
                    <a:ext uri="{9D8B030D-6E8A-4147-A177-3AD203B41FA5}">
                      <a16:colId xmlns:a16="http://schemas.microsoft.com/office/drawing/2014/main" val="541668677"/>
                    </a:ext>
                  </a:extLst>
                </a:gridCol>
                <a:gridCol w="1220497">
                  <a:extLst>
                    <a:ext uri="{9D8B030D-6E8A-4147-A177-3AD203B41FA5}">
                      <a16:colId xmlns:a16="http://schemas.microsoft.com/office/drawing/2014/main" val="2722080862"/>
                    </a:ext>
                  </a:extLst>
                </a:gridCol>
                <a:gridCol w="1220497">
                  <a:extLst>
                    <a:ext uri="{9D8B030D-6E8A-4147-A177-3AD203B41FA5}">
                      <a16:colId xmlns:a16="http://schemas.microsoft.com/office/drawing/2014/main" val="560475016"/>
                    </a:ext>
                  </a:extLst>
                </a:gridCol>
              </a:tblGrid>
              <a:tr h="2040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 п/п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Инвестициялық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бағдарлама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іс-шараларының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атауы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мероприятий инвестиционной программы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Өлшем бірлігі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Единица измерения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Саны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Количество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Инвестиция сомасы, ҚҚС-сыз мың теңге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Сумма инвестиций, тысяч тенге без НДС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Қаржыландыру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көзі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мың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теңге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Источник финансирования, тысяч тенге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97512"/>
                  </a:ext>
                </a:extLst>
              </a:tr>
              <a:tr h="7555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Меншікті қаражат (амортизациялық төлемдерге)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Собственные средства (за счет амортизационных отчислении)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Қарыздық қаражат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Заемные средства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Бюджеттік қаражат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Бюджетные средства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Реттелетін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қызметтерге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қатысы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жоқ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әрекеттер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Деятельность, не относящаяся к регулируемым услугам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895028"/>
                  </a:ext>
                </a:extLst>
              </a:tr>
              <a:tr h="107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717302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01.06.2026ж.-31.05.2027ж.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 с 01.06.2026г. по 31.05.2027г. 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64 455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60 393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4 062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90233"/>
                  </a:ext>
                </a:extLst>
              </a:tr>
              <a:tr h="6475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№105 жолда (сол жақ қараңғы жол өткелі) Р-50 типті рельстерді Р-65 типті рельстерге толық ауыстыру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Сплошная смена рельсов с типа Р-50 на более тяжелый Р-65 железнодорожного пути №105 (левая темная эстакада)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жұмыс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64 455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60 393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4 062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451335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01.06.2027ж.-31.05.2028ж.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 с 01.06.2027г. по 31.05.2028г. 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67 011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60 393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6 619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645905"/>
                  </a:ext>
                </a:extLst>
              </a:tr>
              <a:tr h="6475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№106 жолда (оң жақ қараңғы жол өткелі) Р-50 типті рельстерді Р-65 типті рельстерге толық ауыстыру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Сплошная смена рельсов с типа Р-50 на более тяжелый Р-65 железнодорожного пути №106 (правая темная эстакада)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жұмыс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67 011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60 393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6 619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998502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01.06.2028ж.-31.05.2029ж.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 с 01.06.2028г. по 31.05.2029г. 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60 600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60 278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66699"/>
                  </a:ext>
                </a:extLst>
              </a:tr>
              <a:tr h="539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№104a жолында Р-50 типті рельстерді Р-65 типті рельстерге толық ауыстыру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Сплошная смена стрелочных переводов №5с и №6с на железнодорожном пути №104а с Р-50 на Р-65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жұмыс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60 600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60 278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319749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01.06.2029ж.-31.05.2030ж.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 с 01.06.2029г. по 31.05.2030г. 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53 495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53 495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160185"/>
                  </a:ext>
                </a:extLst>
              </a:tr>
              <a:tr h="539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№104a жолындағы рельстерді Р-50-ден ауыр Р-65-ке толығымен ауыстыру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Сплошная смена рельсов с типа Р-50 на более тяжелый Р-65 железнодорожного пути №104а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жұмыс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53 495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53 495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488098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Жалпы 01.06.2030ж.-31.05.2031ж.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Всего  с 01.06.2030г. по 31.05.2031г. 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67 534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58 735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8 799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064648"/>
                  </a:ext>
                </a:extLst>
              </a:tr>
              <a:tr h="539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№103a жолындағы рельстерді Р-50-ден ауыр Р-65-ке толығымен ауыстыру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Сплошная смена рельсов с типа Р-50 на более тяжелый Р-65 железнодорожного пути №103а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жұмыс</a:t>
                      </a:r>
                      <a:b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работа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67 534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58 735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8 799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289349"/>
                  </a:ext>
                </a:extLst>
              </a:tr>
              <a:tr h="21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Барлығы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Итого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313 095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293 292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19 803</a:t>
                      </a:r>
                    </a:p>
                  </a:txBody>
                  <a:tcPr marL="2871" marR="2871" marT="2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392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718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875E6F-402D-FE4D-39ED-3E0B50E95451}"/>
              </a:ext>
            </a:extLst>
          </p:cNvPr>
          <p:cNvSpPr/>
          <p:nvPr/>
        </p:nvSpPr>
        <p:spPr>
          <a:xfrm>
            <a:off x="3298280" y="557966"/>
            <a:ext cx="559544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/>
              <a:t>Назар аударғандарыңызға рақмет</a:t>
            </a:r>
          </a:p>
          <a:p>
            <a:pPr algn="ctr"/>
            <a:r>
              <a:rPr lang="ru-RU" sz="2800" b="1" dirty="0" smtClean="0"/>
              <a:t>Благодарим </a:t>
            </a:r>
            <a:r>
              <a:rPr lang="ru-RU" sz="2800" b="1" dirty="0"/>
              <a:t>за </a:t>
            </a:r>
            <a:r>
              <a:rPr lang="ru-RU" sz="2800" b="1" dirty="0" smtClean="0"/>
              <a:t>внимание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631F-7467-4C90-B3AB-F5E98E4CD79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355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1072</Words>
  <Application>Microsoft Office PowerPoint</Application>
  <PresentationFormat>Широкоэкранный</PresentationFormat>
  <Paragraphs>263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Бисенов Канат Нургалиевич</dc:creator>
  <cp:lastModifiedBy>Ильяс Абдуллин</cp:lastModifiedBy>
  <cp:revision>235</cp:revision>
  <cp:lastPrinted>2026-03-19T04:35:51Z</cp:lastPrinted>
  <dcterms:created xsi:type="dcterms:W3CDTF">2022-05-19T09:54:55Z</dcterms:created>
  <dcterms:modified xsi:type="dcterms:W3CDTF">2026-07-24T05:23:54Z</dcterms:modified>
</cp:coreProperties>
</file>